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27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4438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19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797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36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94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98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453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994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820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44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E48BD12-ACBF-40CE-898C-486E9E494C04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5A11EA0-E24E-475C-90D9-3BED3E26ABA6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02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o4u.com/en/cram-up/grammar/future-1-going-to/exercises?05" TargetMode="External"/><Relationship Id="rId2" Type="http://schemas.openxmlformats.org/officeDocument/2006/relationships/hyperlink" Target="http://www.ego4u.com/en/cram-up/grammar/future-1-going-to/exercises?0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ego4u.com/en/cram-up/grammar/future-1-going-to/exercis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499992" y="2420888"/>
            <a:ext cx="3816424" cy="170216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Unit 2</a:t>
            </a:r>
            <a:endParaRPr lang="nl-NL" sz="3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nl-NL" sz="2400" b="1" dirty="0" err="1" smtClean="0"/>
              <a:t>To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be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going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to</a:t>
            </a:r>
            <a:endParaRPr lang="nl-NL" sz="2400" b="1" dirty="0" smtClean="0"/>
          </a:p>
        </p:txBody>
      </p:sp>
      <p:pic>
        <p:nvPicPr>
          <p:cNvPr id="5122" name="Picture 2" descr="http://happyideas.com/165-207-large/i-m-going-to-be-gorgeous-and-this-is-my-plan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88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going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b="1" dirty="0" smtClean="0"/>
              <a:t>‘</a:t>
            </a:r>
            <a:r>
              <a:rPr lang="nl-NL" b="1" dirty="0" err="1" smtClean="0"/>
              <a:t>to</a:t>
            </a:r>
            <a:r>
              <a:rPr lang="nl-NL" b="1" dirty="0" smtClean="0"/>
              <a:t> </a:t>
            </a:r>
            <a:r>
              <a:rPr lang="nl-NL" b="1" dirty="0" err="1" smtClean="0"/>
              <a:t>be</a:t>
            </a:r>
            <a:r>
              <a:rPr lang="nl-NL" b="1" dirty="0" smtClean="0"/>
              <a:t>’ </a:t>
            </a:r>
            <a:r>
              <a:rPr lang="nl-NL" b="1" dirty="0" err="1" smtClean="0"/>
              <a:t>going</a:t>
            </a:r>
            <a:r>
              <a:rPr lang="nl-NL" b="1" dirty="0" smtClean="0"/>
              <a:t> </a:t>
            </a:r>
            <a:r>
              <a:rPr lang="nl-NL" b="1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say </a:t>
            </a:r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are </a:t>
            </a:r>
            <a:r>
              <a:rPr lang="nl-NL" dirty="0" err="1" smtClean="0"/>
              <a:t>going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do </a:t>
            </a:r>
            <a:r>
              <a:rPr lang="nl-NL" dirty="0" err="1" smtClean="0"/>
              <a:t>something</a:t>
            </a:r>
            <a:r>
              <a:rPr lang="nl-NL" dirty="0" smtClean="0"/>
              <a:t> in the </a:t>
            </a:r>
            <a:r>
              <a:rPr lang="nl-NL" dirty="0" err="1" smtClean="0"/>
              <a:t>future</a:t>
            </a:r>
            <a:endParaRPr lang="nl-NL" dirty="0" smtClean="0"/>
          </a:p>
          <a:p>
            <a:endParaRPr lang="nl-NL" dirty="0"/>
          </a:p>
          <a:p>
            <a:r>
              <a:rPr lang="nl-NL" b="1" dirty="0" smtClean="0"/>
              <a:t>‘</a:t>
            </a:r>
            <a:r>
              <a:rPr lang="nl-NL" b="1" dirty="0" err="1" smtClean="0"/>
              <a:t>to</a:t>
            </a:r>
            <a:r>
              <a:rPr lang="nl-NL" b="1" dirty="0" smtClean="0"/>
              <a:t> </a:t>
            </a:r>
            <a:r>
              <a:rPr lang="nl-NL" b="1" dirty="0" err="1" smtClean="0"/>
              <a:t>be</a:t>
            </a:r>
            <a:r>
              <a:rPr lang="nl-NL" b="1" dirty="0" smtClean="0"/>
              <a:t>’ </a:t>
            </a:r>
            <a:r>
              <a:rPr lang="nl-NL" b="1" dirty="0" err="1" smtClean="0"/>
              <a:t>going</a:t>
            </a:r>
            <a:r>
              <a:rPr lang="nl-NL" b="1" dirty="0" smtClean="0"/>
              <a:t> </a:t>
            </a:r>
            <a:r>
              <a:rPr lang="nl-NL" b="1" dirty="0" err="1" smtClean="0"/>
              <a:t>to</a:t>
            </a:r>
            <a:r>
              <a:rPr lang="nl-NL" b="1" dirty="0" smtClean="0"/>
              <a:t> </a:t>
            </a:r>
            <a:r>
              <a:rPr lang="nl-NL" dirty="0" smtClean="0"/>
              <a:t>= gaan doen / worden </a:t>
            </a:r>
            <a:endParaRPr lang="nl-NL" b="1" dirty="0"/>
          </a:p>
        </p:txBody>
      </p:sp>
      <p:pic>
        <p:nvPicPr>
          <p:cNvPr id="5122" name="Picture 2" descr="http://1.bp.blogspot.com/-tvlHJxJlJlI/T7DN9ctuoaI/AAAAAAAAADI/lRb1wl2vL0U/s1600/blanco-it-is-going-to-be-okay-taza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93095"/>
            <a:ext cx="2088282" cy="208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238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nl-NL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nl-NL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nl-NL" b="1" dirty="0" smtClean="0">
                <a:solidFill>
                  <a:srgbClr val="FF0000"/>
                </a:solidFill>
              </a:rPr>
              <a:t>Subject </a:t>
            </a:r>
            <a:r>
              <a:rPr lang="nl-NL" b="1" dirty="0" smtClean="0">
                <a:solidFill>
                  <a:schemeClr val="tx1"/>
                </a:solidFill>
              </a:rPr>
              <a:t>+</a:t>
            </a:r>
            <a:r>
              <a:rPr lang="nl-NL" b="1" dirty="0" smtClean="0">
                <a:solidFill>
                  <a:srgbClr val="FF0000"/>
                </a:solidFill>
              </a:rPr>
              <a:t> </a:t>
            </a:r>
            <a:r>
              <a:rPr lang="nl-NL" b="1" dirty="0" smtClean="0">
                <a:solidFill>
                  <a:srgbClr val="00B0F0"/>
                </a:solidFill>
              </a:rPr>
              <a:t>‘</a:t>
            </a:r>
            <a:r>
              <a:rPr lang="nl-NL" b="1" dirty="0" err="1" smtClean="0">
                <a:solidFill>
                  <a:srgbClr val="00B0F0"/>
                </a:solidFill>
              </a:rPr>
              <a:t>to</a:t>
            </a:r>
            <a:r>
              <a:rPr lang="nl-NL" b="1" dirty="0" smtClean="0">
                <a:solidFill>
                  <a:srgbClr val="00B0F0"/>
                </a:solidFill>
              </a:rPr>
              <a:t> </a:t>
            </a:r>
            <a:r>
              <a:rPr lang="nl-NL" b="1" dirty="0" err="1" smtClean="0">
                <a:solidFill>
                  <a:srgbClr val="00B0F0"/>
                </a:solidFill>
              </a:rPr>
              <a:t>be</a:t>
            </a:r>
            <a:r>
              <a:rPr lang="nl-NL" b="1" dirty="0" smtClean="0">
                <a:solidFill>
                  <a:srgbClr val="00B0F0"/>
                </a:solidFill>
              </a:rPr>
              <a:t>’ </a:t>
            </a:r>
            <a:r>
              <a:rPr lang="nl-NL" b="1" dirty="0" smtClean="0">
                <a:solidFill>
                  <a:schemeClr val="tx1"/>
                </a:solidFill>
              </a:rPr>
              <a:t>+</a:t>
            </a:r>
            <a:r>
              <a:rPr lang="nl-NL" b="1" dirty="0" smtClean="0">
                <a:solidFill>
                  <a:srgbClr val="FF0000"/>
                </a:solidFill>
              </a:rPr>
              <a:t> </a:t>
            </a:r>
            <a:r>
              <a:rPr lang="nl-NL" b="1" dirty="0" err="1" smtClean="0">
                <a:solidFill>
                  <a:srgbClr val="FFC000"/>
                </a:solidFill>
              </a:rPr>
              <a:t>going</a:t>
            </a:r>
            <a:r>
              <a:rPr lang="nl-NL" b="1" dirty="0" smtClean="0">
                <a:solidFill>
                  <a:srgbClr val="FFC000"/>
                </a:solidFill>
              </a:rPr>
              <a:t> </a:t>
            </a:r>
            <a:r>
              <a:rPr lang="nl-NL" b="1" dirty="0" err="1" smtClean="0">
                <a:solidFill>
                  <a:srgbClr val="FFC000"/>
                </a:solidFill>
              </a:rPr>
              <a:t>to</a:t>
            </a:r>
            <a:r>
              <a:rPr lang="nl-NL" b="1" dirty="0" smtClean="0">
                <a:solidFill>
                  <a:srgbClr val="FFC000"/>
                </a:solidFill>
              </a:rPr>
              <a:t> </a:t>
            </a:r>
            <a:r>
              <a:rPr lang="nl-NL" b="1" dirty="0" smtClean="0"/>
              <a:t>+ </a:t>
            </a:r>
            <a:r>
              <a:rPr lang="nl-NL" b="1" dirty="0" err="1" smtClean="0">
                <a:solidFill>
                  <a:srgbClr val="00B050"/>
                </a:solidFill>
              </a:rPr>
              <a:t>verb</a:t>
            </a:r>
            <a:endParaRPr lang="nl-NL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endParaRPr lang="nl-NL" sz="2000" i="1" dirty="0" smtClean="0"/>
          </a:p>
          <a:p>
            <a:pPr marL="0" indent="0">
              <a:buNone/>
            </a:pPr>
            <a:r>
              <a:rPr lang="nl-NL" sz="2000" i="1" dirty="0" err="1" smtClean="0"/>
              <a:t>Examples</a:t>
            </a:r>
            <a:r>
              <a:rPr lang="nl-NL" sz="2000" i="1" dirty="0" smtClean="0"/>
              <a:t>:</a:t>
            </a:r>
          </a:p>
          <a:p>
            <a:pPr marL="0" indent="0">
              <a:buNone/>
            </a:pPr>
            <a:r>
              <a:rPr lang="nl-NL" sz="2000" b="1" dirty="0" smtClean="0">
                <a:solidFill>
                  <a:srgbClr val="FF0000"/>
                </a:solidFill>
              </a:rPr>
              <a:t>I</a:t>
            </a:r>
            <a:r>
              <a:rPr lang="nl-NL" sz="2000" dirty="0" smtClean="0"/>
              <a:t> </a:t>
            </a:r>
            <a:r>
              <a:rPr lang="nl-NL" sz="2000" b="1" dirty="0" err="1" smtClean="0">
                <a:solidFill>
                  <a:srgbClr val="00B0F0"/>
                </a:solidFill>
              </a:rPr>
              <a:t>am</a:t>
            </a:r>
            <a:r>
              <a:rPr lang="nl-NL" sz="2000" b="1" dirty="0" smtClean="0">
                <a:solidFill>
                  <a:srgbClr val="FF0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going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to</a:t>
            </a:r>
            <a:r>
              <a:rPr lang="nl-NL" sz="2000" dirty="0" smtClean="0">
                <a:solidFill>
                  <a:srgbClr val="FFC000"/>
                </a:solidFill>
              </a:rPr>
              <a:t> </a:t>
            </a:r>
            <a:r>
              <a:rPr lang="nl-NL" sz="2000" b="1" dirty="0" smtClean="0">
                <a:solidFill>
                  <a:srgbClr val="00B050"/>
                </a:solidFill>
              </a:rPr>
              <a:t>go </a:t>
            </a:r>
            <a:r>
              <a:rPr lang="nl-NL" sz="2000" dirty="0" err="1" smtClean="0"/>
              <a:t>to</a:t>
            </a:r>
            <a:r>
              <a:rPr lang="nl-NL" sz="2000" dirty="0" smtClean="0"/>
              <a:t> school </a:t>
            </a:r>
            <a:r>
              <a:rPr lang="nl-NL" sz="2000" dirty="0" err="1" smtClean="0"/>
              <a:t>tomorrow</a:t>
            </a:r>
            <a:r>
              <a:rPr lang="nl-NL" sz="2000" dirty="0" smtClean="0"/>
              <a:t>. </a:t>
            </a:r>
          </a:p>
          <a:p>
            <a:pPr marL="0" indent="0">
              <a:buNone/>
            </a:pPr>
            <a:r>
              <a:rPr lang="nl-NL" sz="2000" b="1" dirty="0" err="1" smtClean="0">
                <a:solidFill>
                  <a:srgbClr val="FF0000"/>
                </a:solidFill>
              </a:rPr>
              <a:t>She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00B0F0"/>
                </a:solidFill>
              </a:rPr>
              <a:t>is </a:t>
            </a:r>
            <a:r>
              <a:rPr lang="nl-NL" sz="2000" b="1" dirty="0" err="1" smtClean="0">
                <a:solidFill>
                  <a:srgbClr val="FFC000"/>
                </a:solidFill>
              </a:rPr>
              <a:t>going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to</a:t>
            </a:r>
            <a:r>
              <a:rPr lang="nl-NL" sz="2000" dirty="0" smtClean="0">
                <a:solidFill>
                  <a:srgbClr val="FFC000"/>
                </a:solidFill>
              </a:rPr>
              <a:t> </a:t>
            </a:r>
            <a:r>
              <a:rPr lang="nl-NL" sz="2000" b="1" dirty="0" smtClean="0">
                <a:solidFill>
                  <a:srgbClr val="00B050"/>
                </a:solidFill>
              </a:rPr>
              <a:t>have</a:t>
            </a:r>
            <a:r>
              <a:rPr lang="nl-NL" sz="2000" dirty="0" smtClean="0"/>
              <a:t> a baby. </a:t>
            </a:r>
          </a:p>
          <a:p>
            <a:pPr marL="0" indent="0">
              <a:buNone/>
            </a:pPr>
            <a:r>
              <a:rPr lang="nl-NL" sz="2000" b="1" dirty="0" smtClean="0">
                <a:solidFill>
                  <a:srgbClr val="FF0000"/>
                </a:solidFill>
              </a:rPr>
              <a:t>We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00B0F0"/>
                </a:solidFill>
              </a:rPr>
              <a:t>are</a:t>
            </a:r>
            <a:r>
              <a:rPr lang="nl-NL" sz="2000" b="1" dirty="0" smtClean="0">
                <a:solidFill>
                  <a:srgbClr val="FF0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going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to</a:t>
            </a:r>
            <a:r>
              <a:rPr lang="nl-NL" sz="2000" dirty="0" smtClean="0">
                <a:solidFill>
                  <a:srgbClr val="FFC000"/>
                </a:solidFill>
              </a:rPr>
              <a:t> </a:t>
            </a:r>
            <a:r>
              <a:rPr lang="nl-NL" sz="2000" b="1" dirty="0" smtClean="0">
                <a:solidFill>
                  <a:srgbClr val="00B050"/>
                </a:solidFill>
              </a:rPr>
              <a:t>meet</a:t>
            </a:r>
            <a:r>
              <a:rPr lang="nl-NL" sz="2000" dirty="0" smtClean="0"/>
              <a:t> next </a:t>
            </a:r>
            <a:r>
              <a:rPr lang="nl-NL" sz="2000" dirty="0" err="1" smtClean="0"/>
              <a:t>Saturday</a:t>
            </a:r>
            <a:r>
              <a:rPr lang="nl-NL" sz="2000" dirty="0" smtClean="0"/>
              <a:t>. </a:t>
            </a:r>
            <a:endParaRPr lang="nl-NL" sz="2000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043608" y="70182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going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		</a:t>
            </a:r>
            <a:r>
              <a:rPr lang="nl-NL" sz="5400" b="1" dirty="0" smtClean="0"/>
              <a:t>+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8" name="Picture 2" descr="http://upload.wikimedia.org/wikipedia/commons/thumb/8/85/Smiley.svg/2000px-Smiley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034802"/>
            <a:ext cx="1386086" cy="138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omenandnutrition.com/wp-content/uploads/2013/11/having-a-baby-after-40-2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63"/>
          <a:stretch/>
        </p:blipFill>
        <p:spPr bwMode="auto">
          <a:xfrm flipH="1">
            <a:off x="7020272" y="3883674"/>
            <a:ext cx="1325126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331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1043608" y="557808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going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		</a:t>
            </a:r>
            <a:r>
              <a:rPr lang="nl-NL" sz="6000" b="1" dirty="0" smtClean="0"/>
              <a:t>-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889364" y="1916832"/>
            <a:ext cx="741682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endParaRPr lang="nl-NL" b="1" dirty="0" smtClean="0">
              <a:solidFill>
                <a:srgbClr val="FF0000"/>
              </a:solidFill>
            </a:endParaRPr>
          </a:p>
          <a:p>
            <a:pPr marL="0" indent="0" algn="ctr">
              <a:buFont typeface="Wingdings 2" pitchFamily="18" charset="2"/>
              <a:buNone/>
            </a:pPr>
            <a:r>
              <a:rPr lang="nl-NL" b="1" dirty="0" smtClean="0">
                <a:solidFill>
                  <a:srgbClr val="FF0000"/>
                </a:solidFill>
              </a:rPr>
              <a:t>Subject </a:t>
            </a:r>
            <a:r>
              <a:rPr lang="nl-NL" b="1" dirty="0" smtClean="0">
                <a:solidFill>
                  <a:schemeClr val="tx1"/>
                </a:solidFill>
              </a:rPr>
              <a:t>+</a:t>
            </a:r>
            <a:r>
              <a:rPr lang="nl-NL" b="1" dirty="0" smtClean="0">
                <a:solidFill>
                  <a:srgbClr val="FF0000"/>
                </a:solidFill>
              </a:rPr>
              <a:t> </a:t>
            </a:r>
            <a:r>
              <a:rPr lang="nl-NL" b="1" dirty="0" smtClean="0">
                <a:solidFill>
                  <a:srgbClr val="00B0F0"/>
                </a:solidFill>
              </a:rPr>
              <a:t>‘</a:t>
            </a:r>
            <a:r>
              <a:rPr lang="nl-NL" b="1" dirty="0" err="1" smtClean="0">
                <a:solidFill>
                  <a:srgbClr val="00B0F0"/>
                </a:solidFill>
              </a:rPr>
              <a:t>to</a:t>
            </a:r>
            <a:r>
              <a:rPr lang="nl-NL" b="1" dirty="0" smtClean="0">
                <a:solidFill>
                  <a:srgbClr val="00B0F0"/>
                </a:solidFill>
              </a:rPr>
              <a:t> </a:t>
            </a:r>
            <a:r>
              <a:rPr lang="nl-NL" b="1" dirty="0" err="1" smtClean="0">
                <a:solidFill>
                  <a:srgbClr val="00B0F0"/>
                </a:solidFill>
              </a:rPr>
              <a:t>be</a:t>
            </a:r>
            <a:r>
              <a:rPr lang="nl-NL" b="1" dirty="0" smtClean="0">
                <a:solidFill>
                  <a:srgbClr val="00B0F0"/>
                </a:solidFill>
              </a:rPr>
              <a:t>’ </a:t>
            </a:r>
            <a:r>
              <a:rPr lang="nl-NL" b="1" dirty="0" smtClean="0">
                <a:solidFill>
                  <a:schemeClr val="tx1"/>
                </a:solidFill>
              </a:rPr>
              <a:t>+</a:t>
            </a:r>
            <a:r>
              <a:rPr lang="nl-NL" b="1" dirty="0" smtClean="0">
                <a:solidFill>
                  <a:srgbClr val="FF0000"/>
                </a:solidFill>
              </a:rPr>
              <a:t> </a:t>
            </a:r>
            <a:r>
              <a:rPr lang="nl-NL" b="1" dirty="0" err="1" smtClean="0">
                <a:solidFill>
                  <a:srgbClr val="FFC000"/>
                </a:solidFill>
              </a:rPr>
              <a:t>not</a:t>
            </a:r>
            <a:r>
              <a:rPr lang="nl-NL" b="1" dirty="0" smtClean="0">
                <a:solidFill>
                  <a:srgbClr val="FFC000"/>
                </a:solidFill>
              </a:rPr>
              <a:t> </a:t>
            </a:r>
            <a:r>
              <a:rPr lang="nl-NL" b="1" dirty="0" err="1" smtClean="0">
                <a:solidFill>
                  <a:srgbClr val="FFC000"/>
                </a:solidFill>
              </a:rPr>
              <a:t>going</a:t>
            </a:r>
            <a:r>
              <a:rPr lang="nl-NL" b="1" dirty="0" smtClean="0">
                <a:solidFill>
                  <a:srgbClr val="FFC000"/>
                </a:solidFill>
              </a:rPr>
              <a:t> </a:t>
            </a:r>
            <a:r>
              <a:rPr lang="nl-NL" b="1" dirty="0" err="1" smtClean="0">
                <a:solidFill>
                  <a:srgbClr val="FFC000"/>
                </a:solidFill>
              </a:rPr>
              <a:t>to</a:t>
            </a:r>
            <a:r>
              <a:rPr lang="nl-NL" b="1" dirty="0" smtClean="0">
                <a:solidFill>
                  <a:srgbClr val="FFC000"/>
                </a:solidFill>
              </a:rPr>
              <a:t> </a:t>
            </a:r>
            <a:r>
              <a:rPr lang="nl-NL" b="1" dirty="0" smtClean="0"/>
              <a:t>+ </a:t>
            </a:r>
            <a:r>
              <a:rPr lang="nl-NL" b="1" dirty="0" err="1" smtClean="0">
                <a:solidFill>
                  <a:srgbClr val="00B050"/>
                </a:solidFill>
              </a:rPr>
              <a:t>verb</a:t>
            </a:r>
            <a:endParaRPr lang="nl-NL" b="1" dirty="0" smtClean="0">
              <a:solidFill>
                <a:srgbClr val="00B050"/>
              </a:solidFill>
            </a:endParaRPr>
          </a:p>
          <a:p>
            <a:pPr marL="0" indent="0" algn="ctr">
              <a:buFont typeface="Wingdings 2" pitchFamily="18" charset="2"/>
              <a:buNone/>
            </a:pPr>
            <a:endParaRPr lang="nl-NL" b="1" dirty="0" smtClean="0"/>
          </a:p>
          <a:p>
            <a:pPr marL="0" indent="0" algn="ctr">
              <a:buFont typeface="Wingdings 2" pitchFamily="18" charset="2"/>
              <a:buNone/>
            </a:pPr>
            <a:endParaRPr lang="nl-NL" b="1" dirty="0" smtClean="0"/>
          </a:p>
          <a:p>
            <a:pPr marL="0" indent="0" algn="ctr">
              <a:buFont typeface="Wingdings 2" pitchFamily="18" charset="2"/>
              <a:buNone/>
            </a:pPr>
            <a:endParaRPr lang="nl-NL" b="1" dirty="0" smtClean="0"/>
          </a:p>
          <a:p>
            <a:pPr marL="0" indent="0">
              <a:buFont typeface="Wingdings 2" pitchFamily="18" charset="2"/>
              <a:buNone/>
            </a:pPr>
            <a:r>
              <a:rPr lang="nl-NL" sz="2000" i="1" dirty="0" err="1" smtClean="0"/>
              <a:t>Examples</a:t>
            </a:r>
            <a:r>
              <a:rPr lang="nl-NL" sz="2000" i="1" dirty="0" smtClean="0"/>
              <a:t>:</a:t>
            </a:r>
          </a:p>
          <a:p>
            <a:pPr marL="0" indent="0">
              <a:buFont typeface="Wingdings 2" pitchFamily="18" charset="2"/>
              <a:buNone/>
            </a:pPr>
            <a:r>
              <a:rPr lang="nl-NL" sz="2000" b="1" dirty="0" err="1" smtClean="0">
                <a:solidFill>
                  <a:srgbClr val="FF0000"/>
                </a:solidFill>
              </a:rPr>
              <a:t>I’</a:t>
            </a:r>
            <a:r>
              <a:rPr lang="nl-NL" sz="2000" b="1" dirty="0" err="1" smtClean="0">
                <a:solidFill>
                  <a:srgbClr val="00B0F0"/>
                </a:solidFill>
              </a:rPr>
              <a:t>m</a:t>
            </a:r>
            <a:r>
              <a:rPr lang="nl-NL" sz="2000" b="1" dirty="0" smtClean="0">
                <a:solidFill>
                  <a:srgbClr val="FF0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not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going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to</a:t>
            </a:r>
            <a:r>
              <a:rPr lang="nl-NL" sz="2000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00B050"/>
                </a:solidFill>
              </a:rPr>
              <a:t>visit</a:t>
            </a:r>
            <a:r>
              <a:rPr lang="nl-NL" sz="2000" dirty="0" smtClean="0"/>
              <a:t> </a:t>
            </a:r>
            <a:r>
              <a:rPr lang="nl-NL" sz="2000" dirty="0" err="1" smtClean="0"/>
              <a:t>my</a:t>
            </a:r>
            <a:r>
              <a:rPr lang="nl-NL" sz="2000" dirty="0" smtClean="0"/>
              <a:t> </a:t>
            </a:r>
            <a:r>
              <a:rPr lang="nl-NL" sz="2000" dirty="0" err="1" smtClean="0"/>
              <a:t>grandparents</a:t>
            </a:r>
            <a:r>
              <a:rPr lang="nl-NL" sz="2000" dirty="0" smtClean="0"/>
              <a:t>. </a:t>
            </a:r>
          </a:p>
          <a:p>
            <a:pPr marL="0" indent="0">
              <a:buFont typeface="Wingdings 2" pitchFamily="18" charset="2"/>
              <a:buNone/>
            </a:pPr>
            <a:r>
              <a:rPr lang="nl-NL" sz="2000" b="1" dirty="0" smtClean="0">
                <a:solidFill>
                  <a:srgbClr val="FF0000"/>
                </a:solidFill>
              </a:rPr>
              <a:t>He</a:t>
            </a:r>
            <a:r>
              <a:rPr lang="nl-NL" sz="2000" dirty="0" smtClean="0"/>
              <a:t> </a:t>
            </a:r>
            <a:r>
              <a:rPr lang="nl-NL" sz="2000" b="1" dirty="0" err="1" smtClean="0">
                <a:solidFill>
                  <a:srgbClr val="00B0F0"/>
                </a:solidFill>
              </a:rPr>
              <a:t>is</a:t>
            </a:r>
            <a:r>
              <a:rPr lang="nl-NL" sz="2000" b="1" dirty="0" err="1" smtClean="0">
                <a:solidFill>
                  <a:srgbClr val="FFC000"/>
                </a:solidFill>
              </a:rPr>
              <a:t>n’t</a:t>
            </a:r>
            <a:r>
              <a:rPr lang="nl-NL" sz="2000" b="1" dirty="0" smtClean="0">
                <a:solidFill>
                  <a:srgbClr val="FFC000"/>
                </a:solidFill>
              </a:rPr>
              <a:t>  </a:t>
            </a:r>
            <a:r>
              <a:rPr lang="nl-NL" sz="2000" b="1" dirty="0" err="1" smtClean="0">
                <a:solidFill>
                  <a:srgbClr val="FFC000"/>
                </a:solidFill>
              </a:rPr>
              <a:t>going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to</a:t>
            </a:r>
            <a:r>
              <a:rPr lang="nl-NL" sz="2000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00B050"/>
                </a:solidFill>
              </a:rPr>
              <a:t>pay</a:t>
            </a:r>
            <a:r>
              <a:rPr lang="nl-NL" sz="2000" dirty="0" smtClean="0"/>
              <a:t> attention.</a:t>
            </a:r>
          </a:p>
          <a:p>
            <a:pPr marL="0" indent="0">
              <a:buFont typeface="Wingdings 2" pitchFamily="18" charset="2"/>
              <a:buNone/>
            </a:pPr>
            <a:r>
              <a:rPr lang="nl-NL" sz="2000" b="1" dirty="0" err="1" smtClean="0">
                <a:solidFill>
                  <a:srgbClr val="FF0000"/>
                </a:solidFill>
              </a:rPr>
              <a:t>You</a:t>
            </a:r>
            <a:r>
              <a:rPr lang="nl-NL" sz="2000" b="1" dirty="0" smtClean="0">
                <a:solidFill>
                  <a:srgbClr val="FF0000"/>
                </a:solidFill>
              </a:rPr>
              <a:t> </a:t>
            </a:r>
            <a:r>
              <a:rPr lang="nl-NL" sz="2000" b="1" dirty="0" err="1" smtClean="0">
                <a:solidFill>
                  <a:srgbClr val="00B0F0"/>
                </a:solidFill>
              </a:rPr>
              <a:t>are</a:t>
            </a:r>
            <a:r>
              <a:rPr lang="nl-NL" sz="2000" b="1" dirty="0" err="1" smtClean="0">
                <a:solidFill>
                  <a:srgbClr val="FFC000"/>
                </a:solidFill>
              </a:rPr>
              <a:t>n’t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going</a:t>
            </a:r>
            <a:r>
              <a:rPr lang="nl-NL" sz="2000" b="1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FFC000"/>
                </a:solidFill>
              </a:rPr>
              <a:t>to</a:t>
            </a:r>
            <a:r>
              <a:rPr lang="nl-NL" sz="2000" dirty="0" smtClean="0">
                <a:solidFill>
                  <a:srgbClr val="FFC000"/>
                </a:solidFill>
              </a:rPr>
              <a:t> </a:t>
            </a:r>
            <a:r>
              <a:rPr lang="nl-NL" sz="2000" b="1" dirty="0" err="1" smtClean="0">
                <a:solidFill>
                  <a:srgbClr val="00B050"/>
                </a:solidFill>
              </a:rPr>
              <a:t>speak</a:t>
            </a:r>
            <a:r>
              <a:rPr lang="nl-NL" sz="2000" dirty="0" smtClean="0"/>
              <a:t>. </a:t>
            </a:r>
          </a:p>
          <a:p>
            <a:pPr marL="0" indent="0" algn="ctr">
              <a:buFont typeface="Wingdings 2" pitchFamily="18" charset="2"/>
              <a:buNone/>
            </a:pPr>
            <a:endParaRPr lang="nl-NL" b="1" dirty="0" smtClean="0"/>
          </a:p>
          <a:p>
            <a:pPr marL="0" indent="0">
              <a:buFont typeface="Wingdings 2" pitchFamily="18" charset="2"/>
              <a:buNone/>
            </a:pPr>
            <a:endParaRPr lang="nl-NL" dirty="0"/>
          </a:p>
        </p:txBody>
      </p:sp>
      <p:pic>
        <p:nvPicPr>
          <p:cNvPr id="10" name="Picture 2" descr="http://www.clipartbest.com/cliparts/Kin/E4g/KinE4gpiq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1028089"/>
            <a:ext cx="1393700" cy="146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4.bp.blogspot.com/-1OfWMbP7hS0/T6bR77AHl9I/AAAAAAAAHCg/MJS_uvzLlnM/s1600/I'm+not+going+to+school+toda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21088"/>
            <a:ext cx="2527707" cy="209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4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2" y="1961475"/>
            <a:ext cx="6777317" cy="4203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nl-NL" b="1" dirty="0" smtClean="0">
                <a:solidFill>
                  <a:srgbClr val="00B0F0"/>
                </a:solidFill>
              </a:rPr>
              <a:t>‘</a:t>
            </a:r>
            <a:r>
              <a:rPr lang="nl-NL" b="1" dirty="0" err="1" smtClean="0">
                <a:solidFill>
                  <a:srgbClr val="00B0F0"/>
                </a:solidFill>
              </a:rPr>
              <a:t>to</a:t>
            </a:r>
            <a:r>
              <a:rPr lang="nl-NL" b="1" dirty="0" smtClean="0">
                <a:solidFill>
                  <a:srgbClr val="00B0F0"/>
                </a:solidFill>
              </a:rPr>
              <a:t> </a:t>
            </a:r>
            <a:r>
              <a:rPr lang="nl-NL" b="1" dirty="0" err="1" smtClean="0">
                <a:solidFill>
                  <a:srgbClr val="00B0F0"/>
                </a:solidFill>
              </a:rPr>
              <a:t>be</a:t>
            </a:r>
            <a:r>
              <a:rPr lang="nl-NL" b="1" dirty="0">
                <a:solidFill>
                  <a:srgbClr val="00B0F0"/>
                </a:solidFill>
              </a:rPr>
              <a:t>’ </a:t>
            </a:r>
            <a:r>
              <a:rPr lang="nl-NL" b="1" dirty="0"/>
              <a:t>+ </a:t>
            </a:r>
            <a:r>
              <a:rPr lang="nl-NL" b="1" dirty="0">
                <a:solidFill>
                  <a:srgbClr val="FF0000"/>
                </a:solidFill>
              </a:rPr>
              <a:t>subject </a:t>
            </a:r>
            <a:r>
              <a:rPr lang="nl-NL" b="1" dirty="0"/>
              <a:t>+ </a:t>
            </a:r>
            <a:r>
              <a:rPr lang="nl-NL" b="1" dirty="0" err="1">
                <a:solidFill>
                  <a:srgbClr val="FFC000"/>
                </a:solidFill>
              </a:rPr>
              <a:t>going</a:t>
            </a:r>
            <a:r>
              <a:rPr lang="nl-NL" b="1" dirty="0">
                <a:solidFill>
                  <a:srgbClr val="FFC000"/>
                </a:solidFill>
              </a:rPr>
              <a:t> </a:t>
            </a:r>
            <a:r>
              <a:rPr lang="nl-NL" b="1" dirty="0" err="1">
                <a:solidFill>
                  <a:srgbClr val="FFC000"/>
                </a:solidFill>
              </a:rPr>
              <a:t>to</a:t>
            </a:r>
            <a:r>
              <a:rPr lang="nl-NL" b="1" dirty="0">
                <a:solidFill>
                  <a:srgbClr val="FFC000"/>
                </a:solidFill>
              </a:rPr>
              <a:t> </a:t>
            </a:r>
            <a:r>
              <a:rPr lang="nl-NL" b="1" dirty="0"/>
              <a:t>+ </a:t>
            </a:r>
            <a:r>
              <a:rPr lang="nl-NL" b="1" dirty="0" err="1">
                <a:solidFill>
                  <a:srgbClr val="00B050"/>
                </a:solidFill>
              </a:rPr>
              <a:t>verb</a:t>
            </a:r>
            <a:endParaRPr lang="nl-NL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nl-NL" b="1" dirty="0"/>
          </a:p>
          <a:p>
            <a:pPr marL="0" indent="0" algn="ctr">
              <a:buNone/>
            </a:pPr>
            <a:endParaRPr lang="nl-NL" b="1" dirty="0"/>
          </a:p>
          <a:p>
            <a:pPr marL="0" indent="0" algn="ctr">
              <a:buNone/>
            </a:pPr>
            <a:endParaRPr lang="nl-NL" b="1" dirty="0"/>
          </a:p>
          <a:p>
            <a:pPr marL="0" indent="0">
              <a:buNone/>
            </a:pPr>
            <a:r>
              <a:rPr lang="nl-NL" sz="2000" i="1" dirty="0" err="1"/>
              <a:t>Examples</a:t>
            </a:r>
            <a:r>
              <a:rPr lang="nl-NL" sz="2000" i="1" dirty="0"/>
              <a:t>:</a:t>
            </a:r>
          </a:p>
          <a:p>
            <a:pPr marL="0" indent="0">
              <a:buNone/>
            </a:pPr>
            <a:r>
              <a:rPr lang="nl-NL" sz="2000" b="1" dirty="0">
                <a:solidFill>
                  <a:srgbClr val="00B0F0"/>
                </a:solidFill>
              </a:rPr>
              <a:t>Am</a:t>
            </a:r>
            <a:r>
              <a:rPr lang="nl-NL" sz="2000" b="1" dirty="0">
                <a:solidFill>
                  <a:srgbClr val="FF0000"/>
                </a:solidFill>
              </a:rPr>
              <a:t> I</a:t>
            </a:r>
            <a:r>
              <a:rPr lang="nl-NL" sz="2000" dirty="0">
                <a:solidFill>
                  <a:srgbClr val="FF0000"/>
                </a:solidFill>
              </a:rPr>
              <a:t> </a:t>
            </a:r>
            <a:r>
              <a:rPr lang="nl-NL" sz="2000" b="1" dirty="0" err="1">
                <a:solidFill>
                  <a:srgbClr val="FFC000"/>
                </a:solidFill>
              </a:rPr>
              <a:t>going</a:t>
            </a:r>
            <a:r>
              <a:rPr lang="nl-NL" sz="2000" b="1" dirty="0">
                <a:solidFill>
                  <a:srgbClr val="FFC000"/>
                </a:solidFill>
              </a:rPr>
              <a:t> </a:t>
            </a:r>
            <a:r>
              <a:rPr lang="nl-NL" sz="2000" b="1" dirty="0" err="1">
                <a:solidFill>
                  <a:srgbClr val="FFC000"/>
                </a:solidFill>
              </a:rPr>
              <a:t>to</a:t>
            </a:r>
            <a:r>
              <a:rPr lang="nl-NL" sz="2000" b="1" dirty="0">
                <a:solidFill>
                  <a:srgbClr val="FFC000"/>
                </a:solidFill>
              </a:rPr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read</a:t>
            </a:r>
            <a:r>
              <a:rPr lang="nl-NL" sz="2000" dirty="0"/>
              <a:t> </a:t>
            </a:r>
            <a:r>
              <a:rPr lang="nl-NL" sz="2000" dirty="0" err="1"/>
              <a:t>that</a:t>
            </a:r>
            <a:r>
              <a:rPr lang="nl-NL" sz="2000" dirty="0"/>
              <a:t> new </a:t>
            </a:r>
            <a:r>
              <a:rPr lang="nl-NL" sz="2000" dirty="0" err="1"/>
              <a:t>book</a:t>
            </a:r>
            <a:r>
              <a:rPr lang="nl-NL" sz="2000" dirty="0"/>
              <a:t>?</a:t>
            </a:r>
          </a:p>
          <a:p>
            <a:pPr marL="0" indent="0">
              <a:buNone/>
            </a:pPr>
            <a:r>
              <a:rPr lang="nl-NL" sz="2000" b="1" dirty="0">
                <a:solidFill>
                  <a:srgbClr val="00B0F0"/>
                </a:solidFill>
              </a:rPr>
              <a:t>Is</a:t>
            </a:r>
            <a:r>
              <a:rPr lang="nl-NL" sz="2000" b="1" dirty="0"/>
              <a:t> </a:t>
            </a:r>
            <a:r>
              <a:rPr lang="nl-NL" sz="2000" b="1" dirty="0" smtClean="0">
                <a:solidFill>
                  <a:srgbClr val="FF0000"/>
                </a:solidFill>
              </a:rPr>
              <a:t>Jill</a:t>
            </a:r>
            <a:r>
              <a:rPr lang="nl-NL" sz="2000" dirty="0" smtClean="0"/>
              <a:t> </a:t>
            </a:r>
            <a:r>
              <a:rPr lang="nl-NL" sz="2000" b="1" dirty="0" err="1">
                <a:solidFill>
                  <a:srgbClr val="FFC000"/>
                </a:solidFill>
              </a:rPr>
              <a:t>going</a:t>
            </a:r>
            <a:r>
              <a:rPr lang="nl-NL" sz="2000" b="1" dirty="0">
                <a:solidFill>
                  <a:srgbClr val="FFC000"/>
                </a:solidFill>
              </a:rPr>
              <a:t> </a:t>
            </a:r>
            <a:r>
              <a:rPr lang="nl-NL" sz="2000" b="1" dirty="0" err="1">
                <a:solidFill>
                  <a:srgbClr val="FFC000"/>
                </a:solidFill>
              </a:rPr>
              <a:t>to</a:t>
            </a:r>
            <a:r>
              <a:rPr lang="nl-NL" sz="2000" dirty="0">
                <a:solidFill>
                  <a:srgbClr val="FFC000"/>
                </a:solidFill>
              </a:rPr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wear</a:t>
            </a:r>
            <a:r>
              <a:rPr lang="nl-NL" sz="2000" dirty="0"/>
              <a:t> </a:t>
            </a:r>
            <a:r>
              <a:rPr lang="nl-NL" sz="2000" dirty="0" err="1"/>
              <a:t>that</a:t>
            </a:r>
            <a:r>
              <a:rPr lang="nl-NL" sz="2000" dirty="0"/>
              <a:t> sweater?</a:t>
            </a:r>
          </a:p>
          <a:p>
            <a:pPr marL="0" indent="0">
              <a:buNone/>
            </a:pPr>
            <a:r>
              <a:rPr lang="nl-NL" sz="2000" b="1" dirty="0">
                <a:solidFill>
                  <a:srgbClr val="00B0F0"/>
                </a:solidFill>
              </a:rPr>
              <a:t>Are</a:t>
            </a:r>
            <a:r>
              <a:rPr lang="nl-NL" sz="2000" b="1" dirty="0"/>
              <a:t> </a:t>
            </a:r>
            <a:r>
              <a:rPr lang="nl-NL" sz="2000" b="1" dirty="0">
                <a:solidFill>
                  <a:srgbClr val="FF0000"/>
                </a:solidFill>
              </a:rPr>
              <a:t>we</a:t>
            </a:r>
            <a:r>
              <a:rPr lang="nl-NL" sz="2000" b="1" dirty="0"/>
              <a:t> </a:t>
            </a:r>
            <a:r>
              <a:rPr lang="nl-NL" sz="2000" b="1" dirty="0" err="1">
                <a:solidFill>
                  <a:srgbClr val="FFC000"/>
                </a:solidFill>
              </a:rPr>
              <a:t>going</a:t>
            </a:r>
            <a:r>
              <a:rPr lang="nl-NL" sz="2000" b="1" dirty="0">
                <a:solidFill>
                  <a:srgbClr val="FFC000"/>
                </a:solidFill>
              </a:rPr>
              <a:t> </a:t>
            </a:r>
            <a:r>
              <a:rPr lang="nl-NL" sz="2000" b="1" dirty="0" err="1">
                <a:solidFill>
                  <a:srgbClr val="FFC000"/>
                </a:solidFill>
              </a:rPr>
              <a:t>to</a:t>
            </a:r>
            <a:r>
              <a:rPr lang="nl-NL" sz="2000" dirty="0">
                <a:solidFill>
                  <a:srgbClr val="FFC000"/>
                </a:solidFill>
              </a:rPr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visit</a:t>
            </a:r>
            <a:r>
              <a:rPr lang="nl-NL" sz="2000" dirty="0"/>
              <a:t> </a:t>
            </a:r>
            <a:r>
              <a:rPr lang="nl-NL" sz="2000" dirty="0" err="1"/>
              <a:t>our</a:t>
            </a:r>
            <a:r>
              <a:rPr lang="nl-NL" sz="2000" dirty="0"/>
              <a:t> </a:t>
            </a:r>
            <a:r>
              <a:rPr lang="nl-NL" sz="2000" dirty="0" err="1"/>
              <a:t>uncle</a:t>
            </a:r>
            <a:r>
              <a:rPr lang="nl-NL" sz="2000" dirty="0"/>
              <a:t> </a:t>
            </a:r>
            <a:r>
              <a:rPr lang="nl-NL" sz="2000" dirty="0" err="1"/>
              <a:t>this</a:t>
            </a:r>
            <a:r>
              <a:rPr lang="nl-NL" sz="2000" dirty="0"/>
              <a:t> weekend?</a:t>
            </a:r>
            <a:endParaRPr lang="nl-NL" sz="2000" b="1" dirty="0"/>
          </a:p>
          <a:p>
            <a:pPr indent="-342900"/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043608" y="629816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going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		</a:t>
            </a:r>
            <a:r>
              <a:rPr lang="nl-NL" sz="5400" b="1" dirty="0" smtClean="0"/>
              <a:t>?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6" name="Picture 2" descr="http://s3.amazonaws.com/beZambee/smiley_images/289/6e7fd88531c08e9ff2bfeb777c09b3c56e46efee.png?13241094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052736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s://encrypted-tbn1.gstatic.com/images?q=tbn:ANd9GcQ7r7B0-MKdivooOtOFKmy8wlQbvOfPEkUNNNakAkB631N7YAjIS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485" y="3140968"/>
            <a:ext cx="1609725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fbeelding 7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412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Extra </a:t>
            </a:r>
            <a:r>
              <a:rPr lang="nl-NL" dirty="0" err="1" smtClean="0"/>
              <a:t>practice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400" dirty="0">
                <a:hlinkClick r:id="rId2"/>
              </a:rPr>
              <a:t>http://</a:t>
            </a:r>
            <a:r>
              <a:rPr lang="nl-NL" sz="1400" dirty="0" smtClean="0">
                <a:hlinkClick r:id="rId2"/>
              </a:rPr>
              <a:t>www.ego4u.com/en/cram-up/grammar/future-1-going-to/exercises?04</a:t>
            </a:r>
            <a:r>
              <a:rPr lang="nl-NL" sz="1400" dirty="0" smtClean="0"/>
              <a:t> </a:t>
            </a:r>
          </a:p>
          <a:p>
            <a:endParaRPr lang="nl-NL" sz="1400" dirty="0"/>
          </a:p>
          <a:p>
            <a:r>
              <a:rPr lang="nl-NL" sz="1400" dirty="0">
                <a:hlinkClick r:id="rId3"/>
              </a:rPr>
              <a:t>http://</a:t>
            </a:r>
            <a:r>
              <a:rPr lang="nl-NL" sz="1400" dirty="0" smtClean="0">
                <a:hlinkClick r:id="rId3"/>
              </a:rPr>
              <a:t>www.ego4u.com/en/cram-up/grammar/future-1-going-to/exercises?05</a:t>
            </a:r>
            <a:r>
              <a:rPr lang="nl-NL" sz="1400" dirty="0" smtClean="0"/>
              <a:t> </a:t>
            </a:r>
          </a:p>
          <a:p>
            <a:endParaRPr lang="nl-NL" sz="1400" dirty="0"/>
          </a:p>
          <a:p>
            <a:r>
              <a:rPr lang="nl-NL" sz="1400" dirty="0">
                <a:hlinkClick r:id="rId4"/>
              </a:rPr>
              <a:t>http://</a:t>
            </a:r>
            <a:r>
              <a:rPr lang="nl-NL" sz="1400" dirty="0" smtClean="0">
                <a:hlinkClick r:id="rId4"/>
              </a:rPr>
              <a:t>www.ego4u.com/en/cram-up/grammar/future-1-going-to/exercises</a:t>
            </a:r>
            <a:r>
              <a:rPr lang="nl-NL" sz="1400" dirty="0" smtClean="0"/>
              <a:t> </a:t>
            </a:r>
          </a:p>
          <a:p>
            <a:endParaRPr lang="nl-NL" sz="1400" dirty="0"/>
          </a:p>
          <a:p>
            <a:endParaRPr lang="nl-NL" sz="1400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448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</TotalTime>
  <Words>178</Words>
  <Application>Microsoft Office PowerPoint</Application>
  <PresentationFormat>Diavoorstelling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Tw Cen MT</vt:lpstr>
      <vt:lpstr>Tw Cen MT Condensed</vt:lpstr>
      <vt:lpstr>Wingdings 2</vt:lpstr>
      <vt:lpstr>Wingdings 3</vt:lpstr>
      <vt:lpstr>Integraal</vt:lpstr>
      <vt:lpstr>Unit 2</vt:lpstr>
      <vt:lpstr>To be going to </vt:lpstr>
      <vt:lpstr>PowerPoint-presentatie</vt:lpstr>
      <vt:lpstr>PowerPoint-presentatie</vt:lpstr>
      <vt:lpstr>PowerPoint-presentatie</vt:lpstr>
      <vt:lpstr>Extra practice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– Lesson 16</dc:title>
  <dc:creator>Yoeri van Helvoirt</dc:creator>
  <cp:lastModifiedBy>Helvoirt, Yoeri van</cp:lastModifiedBy>
  <cp:revision>2</cp:revision>
  <dcterms:created xsi:type="dcterms:W3CDTF">2015-02-08T14:12:56Z</dcterms:created>
  <dcterms:modified xsi:type="dcterms:W3CDTF">2018-10-26T09:52:39Z</dcterms:modified>
</cp:coreProperties>
</file>